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91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79" r:id="rId19"/>
    <p:sldId id="507" r:id="rId20"/>
    <p:sldId id="504" r:id="rId21"/>
    <p:sldId id="505" r:id="rId22"/>
    <p:sldId id="510" r:id="rId23"/>
    <p:sldId id="525" r:id="rId24"/>
    <p:sldId id="516" r:id="rId25"/>
    <p:sldId id="517" r:id="rId26"/>
    <p:sldId id="518" r:id="rId27"/>
    <p:sldId id="519" r:id="rId28"/>
    <p:sldId id="526" r:id="rId29"/>
    <p:sldId id="520" r:id="rId30"/>
    <p:sldId id="521" r:id="rId31"/>
    <p:sldId id="522" r:id="rId32"/>
    <p:sldId id="523" r:id="rId33"/>
    <p:sldId id="524" r:id="rId34"/>
    <p:sldId id="527" r:id="rId35"/>
    <p:sldId id="529" r:id="rId36"/>
    <p:sldId id="513" r:id="rId37"/>
    <p:sldId id="535" r:id="rId38"/>
    <p:sldId id="492" r:id="rId39"/>
    <p:sldId id="536" r:id="rId40"/>
    <p:sldId id="537" r:id="rId41"/>
    <p:sldId id="530" r:id="rId42"/>
    <p:sldId id="532" r:id="rId43"/>
    <p:sldId id="542" r:id="rId44"/>
    <p:sldId id="543" r:id="rId45"/>
    <p:sldId id="544" r:id="rId46"/>
    <p:sldId id="538" r:id="rId47"/>
    <p:sldId id="539" r:id="rId48"/>
    <p:sldId id="540" r:id="rId49"/>
    <p:sldId id="541" r:id="rId50"/>
    <p:sldId id="501" r:id="rId51"/>
    <p:sldId id="514" r:id="rId52"/>
    <p:sldId id="557" r:id="rId53"/>
    <p:sldId id="551" r:id="rId54"/>
    <p:sldId id="552" r:id="rId55"/>
    <p:sldId id="491" r:id="rId56"/>
    <p:sldId id="545" r:id="rId57"/>
    <p:sldId id="558" r:id="rId58"/>
    <p:sldId id="546" r:id="rId59"/>
    <p:sldId id="549" r:id="rId60"/>
    <p:sldId id="550" r:id="rId61"/>
    <p:sldId id="515" r:id="rId62"/>
    <p:sldId id="489" r:id="rId63"/>
    <p:sldId id="565" r:id="rId64"/>
    <p:sldId id="559" r:id="rId65"/>
    <p:sldId id="560" r:id="rId66"/>
    <p:sldId id="561" r:id="rId67"/>
    <p:sldId id="568" r:id="rId68"/>
    <p:sldId id="562" r:id="rId69"/>
    <p:sldId id="563" r:id="rId70"/>
    <p:sldId id="509" r:id="rId71"/>
    <p:sldId id="478" r:id="rId72"/>
    <p:sldId id="556" r:id="rId73"/>
    <p:sldId id="569" r:id="rId74"/>
    <p:sldId id="572" r:id="rId75"/>
    <p:sldId id="580" r:id="rId76"/>
    <p:sldId id="581" r:id="rId77"/>
    <p:sldId id="570" r:id="rId78"/>
    <p:sldId id="571" r:id="rId79"/>
    <p:sldId id="508" r:id="rId80"/>
    <p:sldId id="425" r:id="rId81"/>
    <p:sldId id="573" r:id="rId82"/>
    <p:sldId id="566" r:id="rId83"/>
    <p:sldId id="567" r:id="rId84"/>
    <p:sldId id="421" r:id="rId85"/>
    <p:sldId id="578" r:id="rId86"/>
    <p:sldId id="574" r:id="rId87"/>
    <p:sldId id="575" r:id="rId88"/>
    <p:sldId id="576" r:id="rId89"/>
    <p:sldId id="577" r:id="rId9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C404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5" autoAdjust="0"/>
    <p:restoredTop sz="82577"/>
  </p:normalViewPr>
  <p:slideViewPr>
    <p:cSldViewPr snapToGrid="0">
      <p:cViewPr>
        <p:scale>
          <a:sx n="83" d="100"/>
          <a:sy n="83" d="100"/>
        </p:scale>
        <p:origin x="2376" y="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2017/8/14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さんのご好意により、日本でも好きに使って良いとのことです。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Agile2014</a:t>
            </a:r>
            <a:r>
              <a:rPr kumimoji="1" lang="ja-JP" altLang="en-US" dirty="0" smtClean="0"/>
              <a:t>（スピーカー）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2017年8月14日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2017年8月14日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2017/8/14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artinfowler.com/bliki/TestPyramid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takaking22/mobupuroguramingutoiudong-kifang-number-devlove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s://www.agilealliance.org/wp-content/uploads/2015/12/ExperienceReport.2014.Ito_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event/ATal/you-can-do-better-than-the-spotify-model-joakim-sunden-catherine-peck-phillips" TargetMode="External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K1NDTWbkY" TargetMode="External"/><Relationship Id="rId4" Type="http://schemas.openxmlformats.org/officeDocument/2006/relationships/hyperlink" Target="https://www.youtube.com/watch?v=R2o-Xm3UVj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7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witter.com/davidhussman/status/896162197788696577" TargetMode="External"/><Relationship Id="rId3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facebook.com/hageyahhoo/posts/10207673096865812" TargetMode="External"/><Relationship Id="rId3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2017年8月14日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14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442463"/>
              </p:ext>
            </p:extLst>
          </p:nvPr>
        </p:nvGraphicFramePr>
        <p:xfrm>
          <a:off x="628650" y="1689095"/>
          <a:ext cx="7886700" cy="37584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（月）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- 8/11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（金）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274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（昨年比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-13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rgbClr val="44C404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（昨年比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+1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rgbClr val="44C404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40</a:t>
                      </a:r>
                      <a:r>
                        <a:rPr kumimoji="1" lang="ja-JP" altLang="en-US" sz="2400" b="0" i="0" dirty="0" smtClean="0">
                          <a:solidFill>
                            <a:srgbClr val="595959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か国以上）</a:t>
                      </a:r>
                      <a:endParaRPr kumimoji="1" lang="en-US" altLang="ja-JP" sz="2400" b="0" i="0" dirty="0" smtClean="0">
                        <a:solidFill>
                          <a:srgbClr val="595959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組織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909605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未来の研究・提言の増加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実際に参加してみての印象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例年になく世界的な著名人が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集合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数年前に初めて登壇した人たちが、継続参加して著名になっている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トラックチェアの担当など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新規のテーマが急増している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機械学習（とテスト）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 charset="0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見つけた著名人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毎年参加されている方は除きます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Jez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Humble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listair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Cockburn</a:t>
            </a:r>
          </a:p>
          <a:p>
            <a:pPr marL="571500" indent="-571500">
              <a:buFont typeface="Arial" charset="0"/>
              <a:buChar char="•"/>
            </a:pPr>
            <a:r>
              <a:rPr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J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urgen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Appelo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Michael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3600" dirty="0"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3600" dirty="0" err="1">
                <a:latin typeface="ヒラギノ角ゴ ProN W6"/>
                <a:ea typeface="ヒラギノ角ゴ ProN W6"/>
                <a:cs typeface="ヒラギノ角ゴ ProN W6"/>
              </a:rPr>
              <a:t>eathers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L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isa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Crispin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err="1" smtClean="0">
                <a:latin typeface="ヒラギノ角ゴ ProN W6"/>
                <a:ea typeface="ヒラギノ角ゴ ProN W6"/>
                <a:cs typeface="ヒラギノ角ゴ ProN W6"/>
              </a:rPr>
              <a:t>Rasmusson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95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を知る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70299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を知る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Jonathan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  <a:p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※Spotify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に勤務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708759"/>
            <a:ext cx="4587309" cy="3440482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72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スローテスト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まず検知することが難しい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フィードバックが遅れる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全てのテストが等しく作られて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いるわけでは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ない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モニタリングとテストの書き換え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全てのテストが期待通りに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動作するとは限らないことを指す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「当てにならないテスト」は、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時として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テストが無い場合よりも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問題になる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ことがある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では、「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FlakyBot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いうツールで解決を図っている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テストの早期の作り込み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テスト対象アプリケーションが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成熟する前・バグを取りきる前に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テストを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作り込んでしまうと、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多くの問題に遭遇することを指す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UI 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言語と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Framework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人によって違うテストの語彙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例）結合テストって何を指す？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語彙は統一しよう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何をどこまで自動化すべきか？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例）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UI(E2E)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API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のテスト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lvl="1" indent="0">
              <a:buNone/>
            </a:pP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テストピラミッド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を活用しよう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スキルの欠落・不足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kumimoji="1"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コピペやスキル不足による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重複コードの増加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後日修正コストの増大を招く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コードの可読性を高めよう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ペアプロ・モブプログラミングを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活用しよう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65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1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不自然な役割分担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いわゆる役割ごとのサイロ化を指す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lang="en-US" altLang="ja-JP" sz="36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（自動）テスターに、開発者と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同じ環境・前提を提供する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タスクボードの「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」列を消す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サイロをなくすことが目的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（開発）スピードを出すことと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全てをテストすることとは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トレードオフの関係にある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↓</a:t>
            </a: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落とし所をどこに設定するか？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専任のテスト自動化エンジニアを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生産性向上のための専任チームを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置いている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１週間ごとにリリースしている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テストエンジニアの社内認定試験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を作成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チームに権限・説明責任を付与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テスト手法・理論に、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アジャイルの経験・知見を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ブレンドすることで、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説得力のある方法論となっている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今回の話題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を含む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最新の著書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日本語訳が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発売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754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72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スクラムの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281"/>
            <a:ext cx="9150167" cy="341543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スクラムの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b="1" dirty="0" smtClean="0"/>
              <a:t>スプリントごとの</a:t>
            </a:r>
            <a:endParaRPr lang="en-US" altLang="ja-JP" sz="3600" b="1" dirty="0" smtClean="0"/>
          </a:p>
          <a:p>
            <a:pPr algn="ctr"/>
            <a:r>
              <a:rPr lang="ja-JP" altLang="en-US" sz="3600" b="1" dirty="0" smtClean="0"/>
              <a:t>スナップショットは分かるが、</a:t>
            </a:r>
            <a:endParaRPr lang="en-US" altLang="ja-JP" sz="3600" b="1" dirty="0" smtClean="0"/>
          </a:p>
          <a:p>
            <a:pPr algn="ctr"/>
            <a:r>
              <a:rPr kumimoji="1" lang="ja-JP" altLang="en-US" sz="3600" b="1" dirty="0" smtClean="0">
                <a:solidFill>
                  <a:srgbClr val="FF0000"/>
                </a:solidFill>
              </a:rPr>
              <a:t>そこに至る過程が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見えない</a:t>
            </a:r>
            <a:endParaRPr kumimoji="1" lang="ja-JP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93" y="1722680"/>
            <a:ext cx="4587515" cy="3440637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フローメトリクスに着眼した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課題発見・解決を試せる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ボトルネックの移動を体感できる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カンバンのフローも説明できる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フローに基づく仕事の仕方に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慣れることができる</a:t>
            </a:r>
            <a:endParaRPr lang="en-US" altLang="ja-JP" sz="36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</a:t>
            </a:r>
            <a:r>
              <a:rPr lang="en-US" altLang="ja-JP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HIRO</a:t>
            </a:r>
            <a:r>
              <a:rPr lang="ja-JP" altLang="en-US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67856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社</a:t>
            </a:r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襲来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896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モブプログラミングの第一人者</a:t>
            </a:r>
            <a:endParaRPr kumimoji="1" lang="en-US" altLang="ja-JP" sz="2800" dirty="0" smtClean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のワークショップを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自社で行っている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gile2012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OpenJam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報告を実施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Agile2014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論文採択・登壇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9861"/>
            <a:ext cx="4584371" cy="3438278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ソフトウェア開発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論文採択・登壇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楽天テクノロジー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カンファレンス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に参加予定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4501"/>
            <a:ext cx="4571999" cy="342899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Hunter Industries </a:t>
            </a:r>
            <a:r>
              <a:rPr kumimoji="1"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社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2011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年に考え出された手法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ペアプロの拡張だけではなく、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業務全体の効率化を図り、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イノベーティブに働く方法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でもある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及部さんのスライドに詳しい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</a:t>
            </a:r>
            <a:r>
              <a:rPr lang="en-US" altLang="ja-JP" sz="2000" u="sng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speakerdeck.com/takaking22/mobupuroguramingutoiudong-kifang-number-devlove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40" y="1172991"/>
            <a:ext cx="7493120" cy="42139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Chris </a:t>
            </a:r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からの</a:t>
            </a:r>
            <a:endParaRPr kumimoji="1" lang="en-US" altLang="ja-JP" sz="72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216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課題：急激な人員増加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モブに拡張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新入社員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36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いかに迅速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</a:t>
            </a: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会社・モブに適応させるか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策：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常にクリーンなコードベースで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仕事をする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UAT(BDD)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は行う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の結果を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PO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がチェックし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リリース判断を行う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回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年間バグを出していない</a:t>
            </a:r>
            <a:endParaRPr kumimoji="1" lang="en-US" altLang="ja-JP" sz="36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アジャイルの原則に忠実に従って、プラクティスなどを実装している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その上で、シンプルな解決策を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常に追い求め続けている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上記の集積と言えるのではないか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77294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論文はこちら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You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can do better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than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the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Spotify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Model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6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74" y="2921183"/>
            <a:ext cx="4249453" cy="318709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Model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まずは下記動画を参照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3"/>
            </a:endParaRP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://www.youtube.com/watch?v=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4GK1NDTWbkY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4"/>
            </a:endParaRP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://www.youtube.com/watch?v=R2o-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Xm3UVjs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9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で起きている課題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TDD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をやらなく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タスクボードを使わなく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R&amp;D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部門以外ではアジャイル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を行わなくなった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などなど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</a:rPr>
              <a:t>会社の急激な成長</a:t>
            </a:r>
            <a:endParaRPr lang="en-US" altLang="ja-JP" sz="3600" dirty="0" smtClean="0">
              <a:solidFill>
                <a:srgbClr val="FF0000"/>
              </a:solidFill>
            </a:endParaRPr>
          </a:p>
          <a:p>
            <a:pPr algn="ctr"/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４年で社員が</a:t>
            </a:r>
            <a:r>
              <a:rPr lang="en-US" altLang="ja-JP" sz="3600" dirty="0" smtClean="0"/>
              <a:t>1,600</a:t>
            </a:r>
            <a:r>
              <a:rPr lang="ja-JP" altLang="en-US" sz="3600" dirty="0" smtClean="0"/>
              <a:t>名増加</a:t>
            </a:r>
            <a:endParaRPr lang="en-US" altLang="ja-JP" sz="3600" dirty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その</a:t>
            </a:r>
            <a:r>
              <a:rPr lang="ja-JP" altLang="en-US" sz="3600" dirty="0"/>
              <a:t>人</a:t>
            </a:r>
            <a:r>
              <a:rPr lang="ja-JP" altLang="en-US" sz="3600" dirty="0" smtClean="0"/>
              <a:t>たちのケア（</a:t>
            </a:r>
            <a:r>
              <a:rPr lang="en-US" altLang="ja-JP" sz="3600" dirty="0" smtClean="0"/>
              <a:t>Onboarding</a:t>
            </a:r>
            <a:r>
              <a:rPr lang="ja-JP" altLang="en-US" sz="3600" dirty="0" smtClean="0"/>
              <a:t>）が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あまり行き届いていない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i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Profit</a:t>
            </a:r>
            <a:endParaRPr kumimoji="1" lang="ja-JP" altLang="en-US" sz="3600" i="1" u="sng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b="1" i="1" u="sng" dirty="0">
                <a:solidFill>
                  <a:srgbClr val="44C404"/>
                </a:solidFill>
              </a:rPr>
              <a:t>The Spotify Model + ? = </a:t>
            </a:r>
            <a:r>
              <a:rPr lang="en-US" altLang="ja-JP" sz="3600" b="1" i="1" u="sng" dirty="0" smtClean="0">
                <a:solidFill>
                  <a:srgbClr val="44C404"/>
                </a:solidFill>
              </a:rPr>
              <a:t>Profit</a:t>
            </a:r>
          </a:p>
          <a:p>
            <a:endParaRPr kumimoji="1" lang="en-US" altLang="ja-JP" sz="36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b="1" dirty="0" smtClean="0"/>
              <a:t>課題</a:t>
            </a:r>
            <a:r>
              <a:rPr lang="ja-JP" altLang="en-US" sz="2800" b="1" dirty="0"/>
              <a:t>の</a:t>
            </a:r>
            <a:r>
              <a:rPr lang="ja-JP" altLang="en-US" sz="2800" b="1" dirty="0" smtClean="0"/>
              <a:t>コンテキストに応じた解決</a:t>
            </a:r>
            <a:r>
              <a:rPr lang="ja-JP" altLang="en-US" sz="2800" b="1" dirty="0"/>
              <a:t>策</a:t>
            </a:r>
            <a:r>
              <a:rPr lang="ja-JP" altLang="en-US" sz="2800" b="1" dirty="0" smtClean="0"/>
              <a:t>を</a:t>
            </a:r>
            <a:r>
              <a:rPr lang="en-US" altLang="ja-JP" sz="2800" b="1" dirty="0" smtClean="0"/>
              <a:t/>
            </a:r>
            <a:br>
              <a:rPr lang="en-US" altLang="ja-JP" sz="2800" b="1" dirty="0" smtClean="0"/>
            </a:br>
            <a:r>
              <a:rPr lang="ja-JP" altLang="en-US" sz="2800" b="1" dirty="0" smtClean="0"/>
              <a:t>考え抜いて</a:t>
            </a:r>
            <a:r>
              <a:rPr lang="ja-JP" altLang="en-US" sz="2800" b="1" dirty="0"/>
              <a:t>適用</a:t>
            </a:r>
            <a:r>
              <a:rPr lang="ja-JP" altLang="en-US" sz="2800" b="1" dirty="0" smtClean="0"/>
              <a:t>する</a:t>
            </a:r>
            <a:endParaRPr lang="en-US" altLang="ja-JP" sz="28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b="1" dirty="0" smtClean="0"/>
              <a:t>「</a:t>
            </a:r>
            <a:r>
              <a:rPr lang="en-US" altLang="ja-JP" sz="2800" b="1" dirty="0"/>
              <a:t>The Spotify Model</a:t>
            </a:r>
            <a:r>
              <a:rPr lang="ja-JP" altLang="en-US" sz="2800" b="1" dirty="0" smtClean="0"/>
              <a:t>」を基準とする</a:t>
            </a:r>
            <a:endParaRPr lang="en-US" altLang="ja-JP" sz="28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b="1" dirty="0"/>
              <a:t>必ず </a:t>
            </a:r>
            <a:r>
              <a:rPr lang="en-US" altLang="ja-JP" sz="2800" b="1" dirty="0"/>
              <a:t>Profit</a:t>
            </a:r>
            <a:r>
              <a:rPr lang="ja-JP" altLang="en-US" sz="2800" b="1" dirty="0"/>
              <a:t>（利益）に</a:t>
            </a:r>
            <a:r>
              <a:rPr lang="ja-JP" altLang="en-US" sz="2800" b="1" dirty="0" smtClean="0"/>
              <a:t>つなげる</a:t>
            </a:r>
            <a:endParaRPr lang="en-US" altLang="ja-JP" sz="28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b="1" dirty="0" smtClean="0"/>
              <a:t>上記を</a:t>
            </a:r>
            <a:r>
              <a:rPr lang="ja-JP" altLang="en-US" sz="2800" b="1" dirty="0"/>
              <a:t>実現するために、「</a:t>
            </a:r>
            <a:r>
              <a:rPr lang="en-US" altLang="ja-JP" sz="2800" b="1" dirty="0"/>
              <a:t>Autonomy</a:t>
            </a:r>
            <a:r>
              <a:rPr lang="ja-JP" altLang="en-US" sz="2800" b="1" dirty="0"/>
              <a:t>」（自立性・自律性）を重視</a:t>
            </a:r>
            <a:r>
              <a:rPr lang="ja-JP" altLang="en-US" sz="2800" b="1" dirty="0" smtClean="0"/>
              <a:t>する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300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つまり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i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sz="7200" i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b="1" dirty="0"/>
              <a:t>自分たちの築いたアジャイル</a:t>
            </a:r>
            <a:r>
              <a:rPr lang="ja-JP" altLang="en-US" sz="3600" b="1" dirty="0" smtClean="0"/>
              <a:t>文化をベース</a:t>
            </a:r>
            <a:r>
              <a:rPr lang="ja-JP" altLang="en-US" sz="3600" b="1" dirty="0"/>
              <a:t>として考え行動して</a:t>
            </a:r>
            <a:r>
              <a:rPr lang="ja-JP" altLang="en-US" sz="3600" b="1" dirty="0" smtClean="0"/>
              <a:t>いる</a:t>
            </a:r>
            <a:endParaRPr lang="en-US" altLang="ja-JP" sz="3600" b="1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b="1" dirty="0" smtClean="0"/>
              <a:t>売上</a:t>
            </a:r>
            <a:r>
              <a:rPr lang="ja-JP" altLang="en-US" sz="3600" b="1" dirty="0"/>
              <a:t>・利益に</a:t>
            </a:r>
            <a:r>
              <a:rPr lang="ja-JP" altLang="en-US" sz="3600" b="1" dirty="0" smtClean="0"/>
              <a:t>までつなげることを念頭に置いて行動している</a:t>
            </a:r>
            <a:endParaRPr lang="en-US" altLang="ja-JP" sz="3600" b="1" dirty="0" smtClean="0"/>
          </a:p>
          <a:p>
            <a:pPr algn="ctr"/>
            <a:r>
              <a:rPr lang="ja-JP" altLang="en-US" sz="3600" b="1" dirty="0" smtClean="0"/>
              <a:t>↓</a:t>
            </a:r>
            <a:endParaRPr lang="en-US" altLang="ja-JP" sz="3600" b="1" dirty="0"/>
          </a:p>
          <a:p>
            <a:pPr algn="ctr"/>
            <a:r>
              <a:rPr lang="ja-JP" altLang="en-US" sz="3600" b="1" dirty="0" smtClean="0"/>
              <a:t>「アジャイル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開発</a:t>
            </a:r>
            <a:r>
              <a:rPr lang="ja-JP" altLang="en-US" sz="3600" b="1" dirty="0" smtClean="0"/>
              <a:t>」から</a:t>
            </a:r>
            <a:endParaRPr lang="en-US" altLang="ja-JP" sz="3600" b="1" dirty="0" smtClean="0"/>
          </a:p>
          <a:p>
            <a:pPr algn="ctr"/>
            <a:r>
              <a:rPr lang="ja-JP" altLang="en-US" sz="3600" b="1" dirty="0" smtClean="0"/>
              <a:t>「アジャイル」への進化の必要性</a:t>
            </a:r>
            <a:endParaRPr lang="en-US" altLang="ja-JP" sz="3600" b="1" dirty="0"/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を知る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70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世界的に著名な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オーナーシップ・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ディスカバリーに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特に強い</a:t>
            </a:r>
            <a:endParaRPr lang="ja-JP" altLang="en-US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年に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彼の研修を受講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881"/>
            <a:ext cx="4581653" cy="34362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ショッキングなニュース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重い病気にかかり、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闘病生活をしているとのこと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61" y="2914423"/>
            <a:ext cx="4773478" cy="31810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私にできること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川崎大師の厄除けの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お守りを、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に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プレゼントしよう！</a:t>
            </a:r>
            <a:endParaRPr kumimoji="1" lang="en-US" altLang="ja-JP" sz="32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7" y="1176416"/>
            <a:ext cx="3574297" cy="476572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79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無事プレゼントに成功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71" y="1697064"/>
            <a:ext cx="5873858" cy="440539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5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からのメッセージ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20" y="1177870"/>
            <a:ext cx="5186560" cy="568900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7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からのメッセージ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6" y="2359617"/>
            <a:ext cx="9168512" cy="21387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89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76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親友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Patton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さんより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お守りについて、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親友として非常に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感謝している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の病気は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快方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に向かっている</a:t>
            </a:r>
            <a:endParaRPr lang="ja-JP" altLang="en-US" sz="2800" dirty="0" smtClean="0">
              <a:solidFill>
                <a:srgbClr val="80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9861"/>
            <a:ext cx="4584371" cy="343827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9642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プラクティスや方法論も</a:t>
            </a:r>
            <a:endParaRPr lang="en-US" altLang="ja-JP" sz="4800" b="1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大事だが、</a:t>
            </a:r>
            <a:endParaRPr lang="en-US" altLang="ja-JP" sz="4800" b="1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人と人との絆も大事</a:t>
            </a:r>
            <a:endParaRPr lang="en-US" altLang="ja-JP" sz="4800" b="1" dirty="0" smtClean="0">
              <a:solidFill>
                <a:srgbClr val="44C404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アジャイルも人で成立している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60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/>
              <a:t>ほぼ全ての事例において、メトリクス</a:t>
            </a:r>
            <a:r>
              <a:rPr lang="ja-JP" altLang="en-US" sz="4800" b="1" dirty="0"/>
              <a:t>の取得・</a:t>
            </a:r>
            <a:r>
              <a:rPr lang="ja-JP" altLang="en-US" sz="4800" b="1" dirty="0" smtClean="0"/>
              <a:t>活用と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それに基づく改善は、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</a:rPr>
              <a:t>「当たり前」</a:t>
            </a:r>
            <a:r>
              <a:rPr lang="ja-JP" altLang="en-US" sz="4800" b="1" dirty="0" smtClean="0"/>
              <a:t>のこととして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語られていた</a:t>
            </a:r>
            <a:endParaRPr lang="en-US" altLang="ja-JP" sz="48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メトリクスの定着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もはや無視することは</a:t>
            </a:r>
            <a:r>
              <a:rPr lang="en-US" altLang="ja-JP" sz="4800" b="1" dirty="0"/>
              <a:t/>
            </a:r>
            <a:br>
              <a:rPr lang="en-US" altLang="ja-JP" sz="4800" b="1" dirty="0"/>
            </a:br>
            <a:r>
              <a:rPr lang="ja-JP" altLang="en-US" sz="4800" b="1" dirty="0" smtClean="0"/>
              <a:t>できない</a:t>
            </a:r>
            <a:endParaRPr lang="en-US" altLang="ja-JP" sz="48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いかに実践して知見を</a:t>
            </a:r>
            <a:r>
              <a:rPr lang="en-US" altLang="ja-JP" sz="4800" b="1" dirty="0" smtClean="0"/>
              <a:t/>
            </a:r>
            <a:br>
              <a:rPr lang="en-US" altLang="ja-JP" sz="4800" b="1" dirty="0" smtClean="0"/>
            </a:br>
            <a:r>
              <a:rPr lang="ja-JP" altLang="en-US" sz="4800" b="1" dirty="0" smtClean="0"/>
              <a:t>集積するか</a:t>
            </a:r>
            <a:endParaRPr lang="en-US" altLang="ja-JP" sz="4800" b="1" dirty="0"/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/>
              <a:t>いかにカンファレンス等</a:t>
            </a:r>
            <a:r>
              <a:rPr lang="en-US" altLang="ja-JP" sz="4800" b="1" dirty="0" smtClean="0"/>
              <a:t/>
            </a:r>
            <a:br>
              <a:rPr lang="en-US" altLang="ja-JP" sz="4800" b="1" dirty="0" smtClean="0"/>
            </a:br>
            <a:r>
              <a:rPr lang="ja-JP" altLang="en-US" sz="4800" b="1" dirty="0" smtClean="0"/>
              <a:t>で「生の」情報を得るか</a:t>
            </a:r>
            <a:endParaRPr lang="en-US" altLang="ja-JP" sz="48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モブプログラミングの存在感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176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</a:p>
          <a:p>
            <a:pPr algn="ctr"/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新しく会社・チームに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加わるメンバーを、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いかに迅速に適応させるか</a:t>
            </a:r>
            <a:endParaRPr lang="ja-JP" altLang="en-US" sz="4800" dirty="0">
              <a:solidFill>
                <a:schemeClr val="tx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アジャイルのホットな課題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780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あらゆる課題の基本的な解決策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</a:p>
          <a:p>
            <a:pPr marL="571500" indent="-571500">
              <a:buFont typeface="Arial"/>
              <a:buChar char="•"/>
            </a:pP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Simplicity</a:t>
            </a:r>
          </a:p>
          <a:p>
            <a:pPr marL="571500" indent="-571500">
              <a:buFont typeface="Arial"/>
              <a:buChar char="•"/>
            </a:pP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rial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&amp;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7653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ここまでの情報は、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あくまで私が、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自身の目と耳で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集めたものです</a:t>
            </a:r>
            <a:endParaRPr lang="ja-JP" altLang="en-US" sz="6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あなたの感じ方は、</a:t>
            </a:r>
            <a:endParaRPr lang="en-US" altLang="ja-JP" sz="6000" b="1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実際には違うかも</a:t>
            </a:r>
            <a:endParaRPr lang="en-US" altLang="ja-JP" sz="6000" b="1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しれません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</a:rPr>
              <a:t>目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で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</a:rPr>
              <a:t>耳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で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実際に</a:t>
            </a:r>
            <a:r>
              <a:rPr lang="ja-JP" altLang="en-US" sz="6000" b="1" dirty="0" smtClean="0">
                <a:solidFill>
                  <a:srgbClr val="44C404"/>
                </a:solidFill>
              </a:rPr>
              <a:t>体験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して</a:t>
            </a:r>
            <a:endParaRPr lang="en-US" altLang="ja-JP" sz="6000" b="1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</a:rPr>
              <a:t>みて</a:t>
            </a:r>
            <a:r>
              <a:rPr lang="ja-JP" altLang="en-US" sz="6000" b="1" dirty="0" smtClean="0">
                <a:solidFill>
                  <a:srgbClr val="0000FF"/>
                </a:solidFill>
              </a:rPr>
              <a:t>はどうでしょう</a:t>
            </a:r>
            <a:endParaRPr lang="ja-JP" altLang="en-US" sz="6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88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000" u="sng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5" y="1178302"/>
            <a:ext cx="7187511" cy="419769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95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1286</TotalTime>
  <Words>1654</Words>
  <Application>Microsoft Macintosh PowerPoint</Application>
  <PresentationFormat>画面に合わせる (4:3)</PresentationFormat>
  <Paragraphs>582</Paragraphs>
  <Slides>88</Slides>
  <Notes>65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88</vt:i4>
      </vt:variant>
    </vt:vector>
  </HeadingPairs>
  <TitlesOfParts>
    <vt:vector size="97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実際に参加してみての印象</vt:lpstr>
      <vt:lpstr>見つけた著名人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スローテスト</vt:lpstr>
      <vt:lpstr>2) 当てにならないテスト</vt:lpstr>
      <vt:lpstr>3) テストの早期の作り込み</vt:lpstr>
      <vt:lpstr>PowerPoint プレゼンテーション</vt:lpstr>
      <vt:lpstr>4) 言語と Framework の欠落</vt:lpstr>
      <vt:lpstr>5) スキルの欠落・不足</vt:lpstr>
      <vt:lpstr>6) 不自然な役割分担</vt:lpstr>
      <vt:lpstr>7) 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スクラムの Velocity</vt:lpstr>
      <vt:lpstr>スクラムの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3. モブ プログラミング</vt:lpstr>
      <vt:lpstr>PowerPoint プレゼンテーション</vt:lpstr>
      <vt:lpstr>Woody Zuill</vt:lpstr>
      <vt:lpstr>Chris Lucian</vt:lpstr>
      <vt:lpstr>モブプログラミングとは</vt:lpstr>
      <vt:lpstr>及部さんのスライドに詳しい</vt:lpstr>
      <vt:lpstr>PowerPoint プレゼンテーション</vt:lpstr>
      <vt:lpstr>課題：急激な人員増加</vt:lpstr>
      <vt:lpstr>策：Technical Excellence</vt:lpstr>
      <vt:lpstr>所感</vt:lpstr>
      <vt:lpstr>4. Spotify の 現場事例</vt:lpstr>
      <vt:lpstr>PowerPoint プレゼンテーション</vt:lpstr>
      <vt:lpstr>The Spotify Model</vt:lpstr>
      <vt:lpstr>Spotify で起きている課題</vt:lpstr>
      <vt:lpstr>原因</vt:lpstr>
      <vt:lpstr>解決策</vt:lpstr>
      <vt:lpstr>解決策</vt:lpstr>
      <vt:lpstr>つまり…</vt:lpstr>
      <vt:lpstr>所感</vt:lpstr>
      <vt:lpstr>PowerPoint プレゼンテーション</vt:lpstr>
      <vt:lpstr>David Hussman</vt:lpstr>
      <vt:lpstr>ショッキングなニュース</vt:lpstr>
      <vt:lpstr>私にできること</vt:lpstr>
      <vt:lpstr>無事プレゼントに成功</vt:lpstr>
      <vt:lpstr>David からのメッセージ(1)</vt:lpstr>
      <vt:lpstr>David からのメッセージ(2)</vt:lpstr>
      <vt:lpstr>親友 Jeff Patton さんより</vt:lpstr>
      <vt:lpstr>アジャイルも人で成立している</vt:lpstr>
      <vt:lpstr>PowerPoint プレゼンテーション</vt:lpstr>
      <vt:lpstr>メトリクスの定着</vt:lpstr>
      <vt:lpstr>モブプログラミングの存在感</vt:lpstr>
      <vt:lpstr>アジャイルのホットな課題</vt:lpstr>
      <vt:lpstr>あらゆる課題の基本的な解決策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Agile2018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　宏幸</cp:lastModifiedBy>
  <cp:revision>1734</cp:revision>
  <dcterms:created xsi:type="dcterms:W3CDTF">2016-11-21T06:16:44Z</dcterms:created>
  <dcterms:modified xsi:type="dcterms:W3CDTF">2017-08-14T05:04:21Z</dcterms:modified>
</cp:coreProperties>
</file>